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91">
          <p15:clr>
            <a:srgbClr val="747775"/>
          </p15:clr>
        </p15:guide>
        <p15:guide id="2" orient="horz" pos="2291">
          <p15:clr>
            <a:srgbClr val="747775"/>
          </p15:clr>
        </p15:guide>
        <p15:guide id="3" pos="5519">
          <p15:clr>
            <a:srgbClr val="747775"/>
          </p15:clr>
        </p15:guide>
        <p15:guide id="4" pos="328">
          <p15:clr>
            <a:srgbClr val="747775"/>
          </p15:clr>
        </p15:guide>
        <p15:guide id="5" pos="2880">
          <p15:clr>
            <a:srgbClr val="747775"/>
          </p15:clr>
        </p15:guide>
        <p15:guide id="6" orient="horz" pos="453">
          <p15:clr>
            <a:srgbClr val="747775"/>
          </p15:clr>
        </p15:guide>
        <p15:guide id="7" orient="horz" pos="4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91" orient="horz"/>
        <p:guide pos="2291" orient="horz"/>
        <p:guide pos="5519"/>
        <p:guide pos="328"/>
        <p:guide pos="2880"/>
        <p:guide pos="453" orient="horz"/>
        <p:guide pos="48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0f8e37537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0f8e37537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1b3d781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1b3d781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1d4cbfe8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1d4cbfe8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d7aa4a029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d7aa4a02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11d4d52bf5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11d4d52bf5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e3622ed17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1e3622ed17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0f8e37537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0f8e37537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1d4d52bf5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1d4d52bf5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d7aa4a02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d7aa4a02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1d7aa4a02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1d7aa4a02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0f8e37537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0f8e37537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1d4d52bf5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1d4d52bf5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d7aa4a02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d7aa4a02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d7aa4a02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d7aa4a02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2020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9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hyperlink" Target="https://ru.ruwiki.ru/w/index.php?title=%D0%AD%D1%80%D0%BD%D0%B8,_%D0%96%D0%B0%D0%BD&amp;action=edit&amp;redlink=1" TargetMode="External"/><Relationship Id="rId10" Type="http://schemas.openxmlformats.org/officeDocument/2006/relationships/hyperlink" Target="https://ru.ruwiki.ru/w/index.php?title=%D0%A0%D0%BE%D0%B1%D0%B5%D1%80%D1%82%D1%81,_%D0%A8%D0%B5%D0%BB%D0%B4%D0%BE%D0%BD&amp;action=edit&amp;redlink=1" TargetMode="External"/><Relationship Id="rId13" Type="http://schemas.openxmlformats.org/officeDocument/2006/relationships/hyperlink" Target="https://ru.ruwiki.ru/wiki/%D0%A8%D0%BE%D0%BA%D0%BB%D0%B8,_%D0%A3%D0%B8%D0%BB%D1%8C%D1%8F%D0%BC_%D0%91%D1%80%D1%8D%D0%B4%D1%84%D0%BE%D1%80%D0%B4" TargetMode="External"/><Relationship Id="rId12" Type="http://schemas.openxmlformats.org/officeDocument/2006/relationships/hyperlink" Target="https://ru.ruwiki.ru/wiki/Shockley_Semiconductor_Laboratory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ru.ruwiki.ru/wiki/%D0%90%D0%BD%D0%B3%D0%BB%D0%B8%D0%B9%D1%81%D0%BA%D0%B8%D0%B9_%D1%8F%D0%B7%D1%8B%D0%BA" TargetMode="External"/><Relationship Id="rId4" Type="http://schemas.openxmlformats.org/officeDocument/2006/relationships/hyperlink" Target="https://ru.ruwiki.ru/w/index.php?title=%D0%91%D0%BB%D0%B0%D0%BD%D0%BA,_%D0%94%D0%B6%D1%83%D0%BB%D0%B8%D1%83%D1%81&amp;action=edit&amp;redlink=1" TargetMode="External"/><Relationship Id="rId9" Type="http://schemas.openxmlformats.org/officeDocument/2006/relationships/hyperlink" Target="https://ru.ruwiki.ru/wiki/%D0%9D%D0%BE%D0%B9%D1%81,_%D0%A0%D0%BE%D0%B1%D0%B5%D1%80%D1%82" TargetMode="External"/><Relationship Id="rId15" Type="http://schemas.openxmlformats.org/officeDocument/2006/relationships/hyperlink" Target="https://ru.ruwiki.ru/wiki/%D0%90%D0%BD%D0%B3%D0%BB%D0%B8%D0%B9%D1%81%D0%BA%D0%B8%D0%B9_%D1%8F%D0%B7%D1%8B%D0%BA" TargetMode="External"/><Relationship Id="rId14" Type="http://schemas.openxmlformats.org/officeDocument/2006/relationships/hyperlink" Target="https://ru.ruwiki.ru/wiki/Fairchild_Semiconductor" TargetMode="External"/><Relationship Id="rId5" Type="http://schemas.openxmlformats.org/officeDocument/2006/relationships/hyperlink" Target="https://ru.ruwiki.ru/w/index.php?title=%D0%93%D1%80%D0%B8%D0%BD%D0%B8%D1%87,_%D0%92%D0%B8%D0%BA%D1%82%D0%BE%D1%80&amp;action=edit&amp;redlink=1" TargetMode="External"/><Relationship Id="rId6" Type="http://schemas.openxmlformats.org/officeDocument/2006/relationships/hyperlink" Target="https://ru.ruwiki.ru/w/index.php?title=%D0%9A%D0%BB%D1%8F%D0%B9%D0%BD%D0%B5%D1%80,_%D0%AE%D0%B4%D0%B6%D0%B8%D0%BD&amp;action=edit&amp;redlink=1" TargetMode="External"/><Relationship Id="rId7" Type="http://schemas.openxmlformats.org/officeDocument/2006/relationships/hyperlink" Target="https://ru.ruwiki.ru/w/index.php?title=%D0%9B%D0%B0%D1%81%D1%82,_%D0%94%D0%B6%D0%B5%D0%B9&amp;action=edit&amp;redlink=1" TargetMode="External"/><Relationship Id="rId8" Type="http://schemas.openxmlformats.org/officeDocument/2006/relationships/hyperlink" Target="https://ru.ruwiki.ru/wiki/%D0%9C%D1%83%D1%80,_%D0%93%D0%BE%D1%80%D0%B4%D0%BE%D0%BD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840200" y="2169150"/>
            <a:ext cx="5463600" cy="80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История Intel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7119775" y="4416800"/>
            <a:ext cx="1686900" cy="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Курсант группы 3824.9</a:t>
            </a:r>
            <a:b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От: Аракелян Артура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1175" y="1052525"/>
            <a:ext cx="3582648" cy="2387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/>
          <p:nvPr/>
        </p:nvSpPr>
        <p:spPr>
          <a:xfrm>
            <a:off x="520950" y="844025"/>
            <a:ext cx="4023000" cy="2139000"/>
          </a:xfrm>
          <a:prstGeom prst="rect">
            <a:avLst/>
          </a:prstGeom>
          <a:solidFill>
            <a:srgbClr val="02020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dk1"/>
                </a:solidFill>
                <a:highlight>
                  <a:srgbClr val="02020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Intel 4004</a:t>
            </a:r>
            <a:endParaRPr sz="2400">
              <a:solidFill>
                <a:schemeClr val="dk1"/>
              </a:solidFill>
              <a:highlight>
                <a:srgbClr val="020202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highlight>
                  <a:srgbClr val="02020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Intel 4004 — 4-битный микропроцессор, разработанный корпорацией Intel и выпущенный 15 ноября 1971 года. Эта микросхема считается первым в мире коммерчески доступным однокристальным микропроцессором.</a:t>
            </a:r>
            <a:endParaRPr>
              <a:solidFill>
                <a:schemeClr val="dk1"/>
              </a:solidFill>
              <a:highlight>
                <a:srgbClr val="020202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020202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020202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5454500" y="3440350"/>
            <a:ext cx="22560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Первый микропроцессор 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5786300" y="3728650"/>
            <a:ext cx="15924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E2EE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 ноября 1971</a:t>
            </a:r>
            <a:endParaRPr sz="1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/>
        </p:nvSpPr>
        <p:spPr>
          <a:xfrm>
            <a:off x="530800" y="851500"/>
            <a:ext cx="2175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 8008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3500" y="1024450"/>
            <a:ext cx="3197600" cy="250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 txBox="1"/>
          <p:nvPr/>
        </p:nvSpPr>
        <p:spPr>
          <a:xfrm>
            <a:off x="530800" y="1248500"/>
            <a:ext cx="4149300" cy="23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Революционный микропроцессор Intel 8008 был впервые выпущен более 50 лет назад.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Это был первый 8-битный микропроцессор Intel и предшественник семейства процессоров x86, которые вы, возможно, используете прямо сейчас.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6208950" y="3532575"/>
            <a:ext cx="9867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 8008</a:t>
            </a:r>
            <a:b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6145788" y="3207625"/>
            <a:ext cx="10416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Times New Roman"/>
                <a:ea typeface="Times New Roman"/>
                <a:cs typeface="Times New Roman"/>
                <a:sym typeface="Times New Roman"/>
              </a:rPr>
              <a:t>Intel 8080</a:t>
            </a:r>
            <a:endParaRPr sz="1500"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520950" y="1243350"/>
            <a:ext cx="4051200" cy="23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 8080 — 8-битный микропроцессор, выпущенный компанией Intel в апреле 1974 года. Представляет собой усовершенствованную версию процессора Intel 8008. По заверениям Intel, этот процессор обеспечивал десятикратный прирост производительности по сравнению с микропроцессором Intel 8008. Intel Corp.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E8E8E8"/>
              </a:solidFill>
              <a:highlight>
                <a:srgbClr val="1F1F1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150" y="1095886"/>
            <a:ext cx="4188875" cy="211173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4"/>
          <p:cNvSpPr txBox="1"/>
          <p:nvPr>
            <p:ph type="title"/>
          </p:nvPr>
        </p:nvSpPr>
        <p:spPr>
          <a:xfrm>
            <a:off x="520950" y="877025"/>
            <a:ext cx="14499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Times New Roman"/>
                <a:ea typeface="Times New Roman"/>
                <a:cs typeface="Times New Roman"/>
                <a:sym typeface="Times New Roman"/>
              </a:rPr>
              <a:t>Intel 8080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520950" y="615175"/>
            <a:ext cx="463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Times New Roman"/>
                <a:ea typeface="Times New Roman"/>
                <a:cs typeface="Times New Roman"/>
                <a:sym typeface="Times New Roman"/>
              </a:rPr>
              <a:t>Скандал вокруг Intel в 90 годы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520950" y="1088575"/>
            <a:ext cx="4635600" cy="3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90 годы Intel выпускает Intel Pentium, вокруг которого образовался скандал. Один неизвестный ученый решил поделить число на компьютере и у него вышло  неправильное значение. Эта новость с бешенной скоростью разлетелась по миру, ведь в то время уже и поражался интернет. Новость о том, что компания Intel допустила и игнорировала пользователей на решение этой ошибки разлетелась по всему всему миру и подорвало доверие пользователей. Компания не могла не отреагировать на это и она решила вернуть денежные средства всем кто купил Intel Pentium.  </a:t>
            </a:r>
            <a:endParaRPr sz="1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Компании это обошлось примерно в 2 000000$.....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6900" y="984500"/>
            <a:ext cx="2474399" cy="247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 txBox="1"/>
          <p:nvPr/>
        </p:nvSpPr>
        <p:spPr>
          <a:xfrm>
            <a:off x="6505550" y="3486025"/>
            <a:ext cx="14571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 Pentium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/>
        </p:nvSpPr>
        <p:spPr>
          <a:xfrm>
            <a:off x="1759500" y="2076750"/>
            <a:ext cx="5625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Спасибо за внимание!</a:t>
            </a:r>
            <a:endParaRPr sz="4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207050" y="1981650"/>
            <a:ext cx="8520600" cy="11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</a:t>
            </a: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видео информативного</a:t>
            </a: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рассказа про скандал, можно посмотреть на YouTube ролике</a:t>
            </a: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 </a:t>
            </a:r>
            <a:r>
              <a:rPr lang="ru" sz="15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7:36 </a:t>
            </a: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lang="ru" sz="15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8:45</a:t>
            </a:r>
            <a:b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https://www.youtube.com/watch?v=2E5QtpALkeo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2525" y="821600"/>
            <a:ext cx="4198350" cy="281562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520950" y="874700"/>
            <a:ext cx="3576900" cy="1771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Создание Intel </a:t>
            </a:r>
            <a:br>
              <a:rPr lang="ru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ключевые этапы и достижения 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524700" y="2964800"/>
            <a:ext cx="2435700" cy="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История - развития микропроцессора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520950" y="934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700"/>
              </a:spcBef>
              <a:spcAft>
                <a:spcPts val="1700"/>
              </a:spcAft>
              <a:buNone/>
            </a:pPr>
            <a:r>
              <a:rPr lang="ru" sz="2400">
                <a:latin typeface="Times New Roman"/>
                <a:ea typeface="Times New Roman"/>
                <a:cs typeface="Times New Roman"/>
                <a:sym typeface="Times New Roman"/>
              </a:rPr>
              <a:t>С чего все начиналось ?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520950" y="1460525"/>
            <a:ext cx="8170200" cy="18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Шокли оказался плохим управленцем. Атмосфера тотального контроля негативно отражалась на результатах работы и моральном духе коллектива. В 1957 году восемь его сотрудников уволились, из-за чего получили прозвище «вероломная восьмерка», и создали новую компанию Fairchild Semiconductor Corporation как дочернее подразделение Fairchild Camera and Instrument Corporation.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1959 году Мур стал руководителем по исследованиям и разработкам. Генеральным директором был назначен Роберт Нойс.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520950" y="719850"/>
            <a:ext cx="405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Times New Roman"/>
                <a:ea typeface="Times New Roman"/>
                <a:cs typeface="Times New Roman"/>
                <a:sym typeface="Times New Roman"/>
              </a:rPr>
              <a:t>Кто такой Шокли ?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520950" y="1158150"/>
            <a:ext cx="405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Родовым гнездом Intel можно считать компанию Shockley Semiconductor Laboratory, которую в 1956 году основал Уильям Шокли — нобелевский лауреат в области физики. Шокли принадлежит изобретение биполярного транзистора, который произвел настоящую революцию в области компьютерных комплектующих.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8750" y="915550"/>
            <a:ext cx="4057951" cy="2535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520950" y="926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Вероломная восьмерка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520950" y="1409600"/>
            <a:ext cx="8520600" cy="18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«Вероломная восьмёрка»</a:t>
            </a:r>
            <a:r>
              <a:rPr lang="ru" sz="95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англ.</a:t>
            </a: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i="1"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Traitorous Eight</a:t>
            </a: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 более точный перевод Преда́тельская восьмёрка) — 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Джулиус Бланк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Виктор Гринич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Джин Кляйнер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Джей Ласт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Гордон Мур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Роберт Нойс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Шелдон Робертс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и </a:t>
            </a:r>
            <a:r>
              <a:rPr lang="ru" sz="12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Жан Эрни</a:t>
            </a: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— восемь физиков и инженеров 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Shockley Semiconductor Laboratory</a:t>
            </a: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которые уволились из-за конфликта с 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Уильямом Шокли</a:t>
            </a: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и создали собственную компанию 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Fairchild Semiconductor</a:t>
            </a: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Шокли назвал случившееся «предательством» (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англ.</a:t>
            </a: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i="1"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betrayal</a:t>
            </a:r>
            <a:r>
              <a:rPr lang="ru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). Кто первым произнёс и кто ввёл в оборот словосочетание «вероломная восьмёрка» — до сих пор не выяснено.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546875" y="458175"/>
            <a:ext cx="30891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450" y="901587"/>
            <a:ext cx="6843124" cy="32668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2912100" y="4099650"/>
            <a:ext cx="3319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3529"/>
              </a:lnSpc>
              <a:spcBef>
                <a:spcPts val="3000"/>
              </a:spcBef>
              <a:spcAft>
                <a:spcPts val="2000"/>
              </a:spcAft>
              <a:buNone/>
            </a:pPr>
            <a:r>
              <a:rPr lang="ru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Вероломная восьмерка 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060450" y="361800"/>
            <a:ext cx="302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Times New Roman"/>
                <a:ea typeface="Times New Roman"/>
                <a:cs typeface="Times New Roman"/>
                <a:sym typeface="Times New Roman"/>
              </a:rPr>
              <a:t>Основатели Intel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1637475" y="3637225"/>
            <a:ext cx="16545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>
                <a:solidFill>
                  <a:srgbClr val="F0E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Гордон Мур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9"/>
          <p:cNvSpPr txBox="1"/>
          <p:nvPr/>
        </p:nvSpPr>
        <p:spPr>
          <a:xfrm>
            <a:off x="5988275" y="3637225"/>
            <a:ext cx="1654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rgbClr val="EE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Роберт Нойс</a:t>
            </a:r>
            <a:endParaRPr sz="1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6" name="Google Shape;96;p19"/>
          <p:cNvPicPr preferRelativeResize="0"/>
          <p:nvPr/>
        </p:nvPicPr>
        <p:blipFill rotWithShape="1">
          <a:blip r:embed="rId3">
            <a:alphaModFix/>
          </a:blip>
          <a:srcRect b="0" l="0" r="0" t="4278"/>
          <a:stretch/>
        </p:blipFill>
        <p:spPr>
          <a:xfrm>
            <a:off x="5327250" y="941964"/>
            <a:ext cx="2976550" cy="2695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0950" y="958000"/>
            <a:ext cx="3887550" cy="26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531288" y="622250"/>
            <a:ext cx="38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Кто такой Гордон Мур?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531288" y="1104850"/>
            <a:ext cx="405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 1957 работал в Fairchild Semiconductors начальником инженерного отдела, а с 1959 Мур становится директором R&amp;D и руководит группой по разработке n-p-n транзистора. В июле 1968 года Мур с Робертом Нойсом уходят из Fairchild Semiconductors и становятся основателями корпорации Intel.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2488" y="826175"/>
            <a:ext cx="4256712" cy="239044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5841150" y="3216625"/>
            <a:ext cx="1739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100">
                <a:solidFill>
                  <a:srgbClr val="F0E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Гордон Мур</a:t>
            </a:r>
            <a:endParaRPr sz="1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520950" y="640625"/>
            <a:ext cx="405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Кто такой Роберт Нойс?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520950" y="1103525"/>
            <a:ext cx="4051200" cy="25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декабря 1927 года родился один из основателей компании Intel Роберт Нойс. После получения в 1953 докторской степени по физике в Массачусетском технологическом институте он работал в компании Shocley Semiconductor Laboratory, которая занималась кремниевыми полупроводниками.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150" y="939450"/>
            <a:ext cx="4267050" cy="213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5843925" y="3072975"/>
            <a:ext cx="165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rgbClr val="EE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Роберт Нойс</a:t>
            </a:r>
            <a:endParaRPr sz="1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